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7" r:id="rId2"/>
    <p:sldId id="293" r:id="rId3"/>
    <p:sldId id="294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6">
          <p15:clr>
            <a:srgbClr val="A4A3A4"/>
          </p15:clr>
        </p15:guide>
        <p15:guide id="2" pos="34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2"/>
    <a:srgbClr val="FD8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78"/>
  </p:normalViewPr>
  <p:slideViewPr>
    <p:cSldViewPr snapToGrid="0" snapToObjects="1" showGuides="1">
      <p:cViewPr>
        <p:scale>
          <a:sx n="116" d="100"/>
          <a:sy n="116" d="100"/>
        </p:scale>
        <p:origin x="-512" y="432"/>
      </p:cViewPr>
      <p:guideLst>
        <p:guide orient="horz" pos="3736"/>
        <p:guide pos="34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3EFAA-E764-9341-8CE0-12433FD3E69D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BFEFF-8868-484C-8300-3E644C1F2E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39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455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36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864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9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3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77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28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30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76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607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979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73B73-2E76-2F4D-B703-CCDAFDA577C1}" type="datetimeFigureOut">
              <a:rPr kumimoji="1" lang="ja-JP" altLang="en-US" smtClean="0"/>
              <a:t>20/02/13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45CBD-F335-784D-9DD5-D8F53D4A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35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2562720" y="176596"/>
            <a:ext cx="4018560" cy="5613911"/>
            <a:chOff x="1772590" y="351780"/>
            <a:chExt cx="4539724" cy="6341977"/>
          </a:xfrm>
        </p:grpSpPr>
        <p:grpSp>
          <p:nvGrpSpPr>
            <p:cNvPr id="75" name="図形グループ 74"/>
            <p:cNvGrpSpPr/>
            <p:nvPr/>
          </p:nvGrpSpPr>
          <p:grpSpPr>
            <a:xfrm>
              <a:off x="1772590" y="351780"/>
              <a:ext cx="3515739" cy="5277215"/>
              <a:chOff x="1348048" y="304149"/>
              <a:chExt cx="3860010" cy="5793975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73301" y="325920"/>
                <a:ext cx="1854200" cy="5727700"/>
              </a:xfrm>
              <a:prstGeom prst="rect">
                <a:avLst/>
              </a:prstGeom>
            </p:spPr>
          </p:pic>
          <p:grpSp>
            <p:nvGrpSpPr>
              <p:cNvPr id="56" name="図形グループ 55"/>
              <p:cNvGrpSpPr/>
              <p:nvPr/>
            </p:nvGrpSpPr>
            <p:grpSpPr>
              <a:xfrm>
                <a:off x="1348048" y="304149"/>
                <a:ext cx="1091404" cy="5793975"/>
                <a:chOff x="1348048" y="293262"/>
                <a:chExt cx="1091404" cy="5793975"/>
              </a:xfrm>
            </p:grpSpPr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1348048" y="293262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smtClean="0">
                      <a:latin typeface="Arial" charset="0"/>
                      <a:ea typeface="Arial" charset="0"/>
                      <a:cs typeface="Arial" charset="0"/>
                    </a:rPr>
                    <a:t>At1g61800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1348048" y="521158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smtClean="0">
                      <a:latin typeface="Arial" charset="0"/>
                      <a:ea typeface="Arial" charset="0"/>
                      <a:cs typeface="Arial" charset="0"/>
                    </a:rPr>
                    <a:t>At3g28340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8" name="テキスト ボックス 7"/>
                <p:cNvSpPr txBox="1"/>
                <p:nvPr/>
              </p:nvSpPr>
              <p:spPr>
                <a:xfrm>
                  <a:off x="1348048" y="749054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smtClean="0">
                      <a:latin typeface="Arial" charset="0"/>
                      <a:ea typeface="Arial" charset="0"/>
                      <a:cs typeface="Arial" charset="0"/>
                    </a:rPr>
                    <a:t>At2g40140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1348048" y="976949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At2g41640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348048" y="1204846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At2g25735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1348048" y="1432742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At2g27690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348048" y="1660638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At1g80840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3" name="テキスト ボックス 12"/>
                <p:cNvSpPr txBox="1"/>
                <p:nvPr/>
              </p:nvSpPr>
              <p:spPr>
                <a:xfrm>
                  <a:off x="1348048" y="1888534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At2g22200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4" name="テキスト ボックス 13"/>
                <p:cNvSpPr txBox="1"/>
                <p:nvPr/>
              </p:nvSpPr>
              <p:spPr>
                <a:xfrm>
                  <a:off x="1348048" y="2116431"/>
                  <a:ext cx="107841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At4g11280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5" name="テキスト ボックス 14"/>
                <p:cNvSpPr txBox="1"/>
                <p:nvPr/>
              </p:nvSpPr>
              <p:spPr>
                <a:xfrm>
                  <a:off x="1348048" y="2344326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At1g65390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6" name="テキスト ボックス 15"/>
                <p:cNvSpPr txBox="1"/>
                <p:nvPr/>
              </p:nvSpPr>
              <p:spPr>
                <a:xfrm>
                  <a:off x="1348048" y="2572222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At1g69890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1348048" y="2800118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At4g01250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1348048" y="3028014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At1g24260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1348048" y="3255910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At2g30020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1348048" y="3483805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smtClean="0">
                      <a:latin typeface="Arial" charset="0"/>
                      <a:ea typeface="Arial" charset="0"/>
                      <a:cs typeface="Arial" charset="0"/>
                    </a:rPr>
                    <a:t>At3g55980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1" name="テキスト ボックス 20"/>
                <p:cNvSpPr txBox="1"/>
                <p:nvPr/>
              </p:nvSpPr>
              <p:spPr>
                <a:xfrm>
                  <a:off x="1348048" y="3711702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At4g29610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1348048" y="3939598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At4g17490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3" name="テキスト ボックス 22"/>
                <p:cNvSpPr txBox="1"/>
                <p:nvPr/>
              </p:nvSpPr>
              <p:spPr>
                <a:xfrm>
                  <a:off x="1348048" y="4167494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At4g15210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1348048" y="4395390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smtClean="0">
                      <a:latin typeface="Arial" charset="0"/>
                      <a:ea typeface="Arial" charset="0"/>
                      <a:cs typeface="Arial" charset="0"/>
                    </a:rPr>
                    <a:t>At4g24570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1348048" y="4623287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At1g74930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/>
              </p:nvSpPr>
              <p:spPr>
                <a:xfrm>
                  <a:off x="1348048" y="4851182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At4g29780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7" name="テキスト ボックス 26"/>
                <p:cNvSpPr txBox="1"/>
                <p:nvPr/>
              </p:nvSpPr>
              <p:spPr>
                <a:xfrm>
                  <a:off x="1348048" y="5079078"/>
                  <a:ext cx="107841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At5g51190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1348048" y="5306974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At5g45340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1348048" y="5534870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At4g25490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/>
              </p:nvSpPr>
              <p:spPr>
                <a:xfrm>
                  <a:off x="1348048" y="5762759"/>
                  <a:ext cx="1091404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At5g47230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57" name="図形グループ 56"/>
              <p:cNvGrpSpPr/>
              <p:nvPr/>
            </p:nvGrpSpPr>
            <p:grpSpPr>
              <a:xfrm>
                <a:off x="4069476" y="304149"/>
                <a:ext cx="1138582" cy="5793975"/>
                <a:chOff x="4069476" y="282377"/>
                <a:chExt cx="1138582" cy="5793975"/>
              </a:xfrm>
            </p:grpSpPr>
            <p:sp>
              <p:nvSpPr>
                <p:cNvPr id="31" name="テキスト ボックス 30"/>
                <p:cNvSpPr txBox="1"/>
                <p:nvPr/>
              </p:nvSpPr>
              <p:spPr>
                <a:xfrm>
                  <a:off x="4247409" y="282377"/>
                  <a:ext cx="729878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GPT2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4168157" y="510273"/>
                  <a:ext cx="911506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GATL10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4260234" y="738169"/>
                  <a:ext cx="700660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SZF2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4422938" y="966066"/>
                  <a:ext cx="28730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4422938" y="1193960"/>
                  <a:ext cx="28730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100" dirty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4107948" y="1421857"/>
                  <a:ext cx="105092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CYP94C1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7" name="テキスト ボックス 36"/>
                <p:cNvSpPr txBox="1"/>
                <p:nvPr/>
              </p:nvSpPr>
              <p:spPr>
                <a:xfrm>
                  <a:off x="4132795" y="1649753"/>
                  <a:ext cx="99240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WRKY40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8" name="テキスト ボックス 37"/>
                <p:cNvSpPr txBox="1"/>
                <p:nvPr/>
              </p:nvSpPr>
              <p:spPr>
                <a:xfrm>
                  <a:off x="4167258" y="1877649"/>
                  <a:ext cx="914751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ERF056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9" name="テキスト ボックス 38"/>
                <p:cNvSpPr txBox="1"/>
                <p:nvPr/>
              </p:nvSpPr>
              <p:spPr>
                <a:xfrm>
                  <a:off x="4248211" y="2105545"/>
                  <a:ext cx="73574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ACS6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0" name="テキスト ボックス 39"/>
                <p:cNvSpPr txBox="1"/>
                <p:nvPr/>
              </p:nvSpPr>
              <p:spPr>
                <a:xfrm>
                  <a:off x="4209739" y="2333441"/>
                  <a:ext cx="817616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PP2A5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1" name="テキスト ボックス 40"/>
                <p:cNvSpPr txBox="1"/>
                <p:nvPr/>
              </p:nvSpPr>
              <p:spPr>
                <a:xfrm>
                  <a:off x="4422938" y="2561338"/>
                  <a:ext cx="28730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2" name="テキスト ボックス 41"/>
                <p:cNvSpPr txBox="1"/>
                <p:nvPr/>
              </p:nvSpPr>
              <p:spPr>
                <a:xfrm>
                  <a:off x="4132795" y="2789232"/>
                  <a:ext cx="99240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WRKY22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3" name="テキスト ボックス 42"/>
                <p:cNvSpPr txBox="1"/>
                <p:nvPr/>
              </p:nvSpPr>
              <p:spPr>
                <a:xfrm>
                  <a:off x="4252217" y="3017129"/>
                  <a:ext cx="72030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SEP3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4" name="テキスト ボックス 43"/>
                <p:cNvSpPr txBox="1"/>
                <p:nvPr/>
              </p:nvSpPr>
              <p:spPr>
                <a:xfrm>
                  <a:off x="4422938" y="3245025"/>
                  <a:ext cx="28730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4260234" y="3472921"/>
                  <a:ext cx="700660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SZF1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4244203" y="3700817"/>
                  <a:ext cx="73961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CDA6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4252217" y="3928713"/>
                  <a:ext cx="72013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ERF6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8" name="テキスト ボックス 47"/>
                <p:cNvSpPr txBox="1"/>
                <p:nvPr/>
              </p:nvSpPr>
              <p:spPr>
                <a:xfrm>
                  <a:off x="4239394" y="4156610"/>
                  <a:ext cx="749356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BAM5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4193805" y="4384504"/>
                  <a:ext cx="85306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PAMP4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4167258" y="4612401"/>
                  <a:ext cx="914751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ERF018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4422938" y="4840297"/>
                  <a:ext cx="287307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11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4167258" y="5068193"/>
                  <a:ext cx="914751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ERF105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4069476" y="5296089"/>
                  <a:ext cx="1138582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CYP707A3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4141611" y="5523985"/>
                  <a:ext cx="973016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DREB1B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5" name="テキスト ボックス 54"/>
                <p:cNvSpPr txBox="1"/>
                <p:nvPr/>
              </p:nvSpPr>
              <p:spPr>
                <a:xfrm>
                  <a:off x="4252217" y="5751874"/>
                  <a:ext cx="720139" cy="3244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100" i="1" dirty="0" smtClean="0">
                      <a:latin typeface="Arial" charset="0"/>
                      <a:ea typeface="Arial" charset="0"/>
                      <a:cs typeface="Arial" charset="0"/>
                    </a:rPr>
                    <a:t>ERF5</a:t>
                  </a:r>
                  <a:endParaRPr kumimoji="1" lang="ja-JP" altLang="en-US" sz="11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</p:grpSp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 flipV="1">
              <a:off x="4819538" y="3689179"/>
              <a:ext cx="1983845" cy="235238"/>
            </a:xfrm>
            <a:prstGeom prst="rect">
              <a:avLst/>
            </a:prstGeom>
          </p:spPr>
        </p:pic>
        <p:sp>
          <p:nvSpPr>
            <p:cNvPr id="59" name="テキスト ボックス 58"/>
            <p:cNvSpPr txBox="1"/>
            <p:nvPr/>
          </p:nvSpPr>
          <p:spPr>
            <a:xfrm>
              <a:off x="6015071" y="3643001"/>
              <a:ext cx="297243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0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6015071" y="2635051"/>
              <a:ext cx="297243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2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962003" y="4146976"/>
              <a:ext cx="350311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-1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6015071" y="3139026"/>
              <a:ext cx="297243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1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5962003" y="4650952"/>
              <a:ext cx="350311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-2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 rot="16200000">
              <a:off x="2811020" y="5821403"/>
              <a:ext cx="908300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C24 x Col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16200000">
              <a:off x="2879484" y="5821403"/>
              <a:ext cx="447731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Col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 rot="16200000">
              <a:off x="3220059" y="5821403"/>
              <a:ext cx="500954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C24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 rot="16200000">
              <a:off x="3448681" y="5821403"/>
              <a:ext cx="908300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smtClean="0">
                  <a:latin typeface="Arial"/>
                  <a:cs typeface="Arial"/>
                </a:rPr>
                <a:t>C24</a:t>
              </a:r>
              <a:r>
                <a:rPr kumimoji="1" lang="en-US" altLang="ja-JP" sz="1100" smtClean="0">
                  <a:latin typeface="Arial"/>
                  <a:cs typeface="Arial"/>
                </a:rPr>
                <a:t> x Col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 rot="16200000">
              <a:off x="3473601" y="5821403"/>
              <a:ext cx="447731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Col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 rot="16200000">
              <a:off x="3868606" y="5821403"/>
              <a:ext cx="500954" cy="295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>
                  <a:latin typeface="Arial"/>
                  <a:cs typeface="Arial"/>
                </a:rPr>
                <a:t>C24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 rot="16200000">
              <a:off x="2307829" y="5811727"/>
              <a:ext cx="952653" cy="48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 smtClean="0">
                  <a:latin typeface="Arial"/>
                  <a:cs typeface="Arial"/>
                </a:rPr>
                <a:t>B1&amp;B2 vs. </a:t>
              </a:r>
            </a:p>
            <a:p>
              <a:r>
                <a:rPr lang="en-US" altLang="ja-JP" sz="1100" dirty="0" smtClean="0">
                  <a:latin typeface="Arial"/>
                  <a:cs typeface="Arial"/>
                </a:rPr>
                <a:t>M1&amp;M2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grpSp>
          <p:nvGrpSpPr>
            <p:cNvPr id="83" name="図形グループ 82"/>
            <p:cNvGrpSpPr/>
            <p:nvPr/>
          </p:nvGrpSpPr>
          <p:grpSpPr>
            <a:xfrm>
              <a:off x="2986622" y="6395448"/>
              <a:ext cx="612000" cy="296768"/>
              <a:chOff x="1794347" y="5074445"/>
              <a:chExt cx="612000" cy="296768"/>
            </a:xfrm>
          </p:grpSpPr>
          <p:cxnSp>
            <p:nvCxnSpPr>
              <p:cNvPr id="84" name="直線コネクタ 83"/>
              <p:cNvCxnSpPr/>
              <p:nvPr/>
            </p:nvCxnSpPr>
            <p:spPr>
              <a:xfrm>
                <a:off x="1794347" y="5074445"/>
                <a:ext cx="61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テキスト ボックス 84"/>
              <p:cNvSpPr txBox="1"/>
              <p:nvPr/>
            </p:nvSpPr>
            <p:spPr>
              <a:xfrm>
                <a:off x="1868453" y="5075675"/>
                <a:ext cx="470856" cy="295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smtClean="0">
                    <a:latin typeface="Arial"/>
                    <a:cs typeface="Arial"/>
                  </a:rPr>
                  <a:t>WT</a:t>
                </a:r>
                <a:endParaRPr kumimoji="1" lang="ja-JP" altLang="en-US" sz="11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86" name="図形グループ 85"/>
            <p:cNvGrpSpPr/>
            <p:nvPr/>
          </p:nvGrpSpPr>
          <p:grpSpPr>
            <a:xfrm>
              <a:off x="3601418" y="6395448"/>
              <a:ext cx="652683" cy="298309"/>
              <a:chOff x="2539775" y="5074445"/>
              <a:chExt cx="652683" cy="298309"/>
            </a:xfrm>
          </p:grpSpPr>
          <p:cxnSp>
            <p:nvCxnSpPr>
              <p:cNvPr id="87" name="直線コネクタ 86"/>
              <p:cNvCxnSpPr/>
              <p:nvPr/>
            </p:nvCxnSpPr>
            <p:spPr>
              <a:xfrm>
                <a:off x="2575579" y="5074445"/>
                <a:ext cx="61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テキスト ボックス 87"/>
              <p:cNvSpPr txBox="1"/>
              <p:nvPr/>
            </p:nvSpPr>
            <p:spPr>
              <a:xfrm>
                <a:off x="2539775" y="5077216"/>
                <a:ext cx="652683" cy="295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i="1" dirty="0" smtClean="0">
                    <a:latin typeface="Arial"/>
                    <a:cs typeface="Arial"/>
                  </a:rPr>
                  <a:t>ddm1</a:t>
                </a:r>
                <a:endParaRPr kumimoji="1" lang="ja-JP" altLang="en-US" sz="1100" i="1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3" name="正方形/長方形 2"/>
          <p:cNvSpPr/>
          <p:nvPr/>
        </p:nvSpPr>
        <p:spPr>
          <a:xfrm>
            <a:off x="310385" y="5877272"/>
            <a:ext cx="85232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Arial"/>
                <a:cs typeface="Arial"/>
              </a:rPr>
              <a:t>Figure S1. </a:t>
            </a:r>
            <a:r>
              <a:rPr lang="en-US" altLang="ja-JP" sz="1200" dirty="0">
                <a:latin typeface="Arial"/>
                <a:cs typeface="Arial"/>
              </a:rPr>
              <a:t>Expression pattern </a:t>
            </a:r>
            <a:r>
              <a:rPr lang="en-US" altLang="ja-JP" sz="1200" dirty="0" smtClean="0">
                <a:latin typeface="Arial"/>
                <a:cs typeface="Arial"/>
              </a:rPr>
              <a:t>of </a:t>
            </a:r>
            <a:r>
              <a:rPr lang="en-US" altLang="ja-JP" sz="1200" dirty="0">
                <a:latin typeface="Arial"/>
                <a:cs typeface="Arial"/>
              </a:rPr>
              <a:t>genes upregulated in big sized F</a:t>
            </a:r>
            <a:r>
              <a:rPr lang="en-US" altLang="ja-JP" sz="1200" baseline="-25000" dirty="0">
                <a:latin typeface="Arial"/>
                <a:cs typeface="Arial"/>
              </a:rPr>
              <a:t>1</a:t>
            </a:r>
            <a:r>
              <a:rPr lang="en-US" altLang="ja-JP" sz="1200" dirty="0">
                <a:latin typeface="Arial"/>
                <a:cs typeface="Arial"/>
              </a:rPr>
              <a:t> plants compared with medium sized F</a:t>
            </a:r>
            <a:r>
              <a:rPr lang="en-US" altLang="ja-JP" sz="1200" baseline="-25000" dirty="0">
                <a:latin typeface="Arial"/>
                <a:cs typeface="Arial"/>
              </a:rPr>
              <a:t>1</a:t>
            </a:r>
            <a:r>
              <a:rPr lang="en-US" altLang="ja-JP" sz="1200" dirty="0">
                <a:latin typeface="Arial"/>
                <a:cs typeface="Arial"/>
              </a:rPr>
              <a:t> plants and downregulated in </a:t>
            </a:r>
            <a:r>
              <a:rPr lang="en-US" altLang="ja-JP" sz="1200" i="1" dirty="0">
                <a:latin typeface="Arial"/>
                <a:cs typeface="Arial"/>
              </a:rPr>
              <a:t>ddm1</a:t>
            </a:r>
            <a:r>
              <a:rPr lang="en-US" altLang="ja-JP" sz="1200" dirty="0">
                <a:latin typeface="Arial"/>
                <a:cs typeface="Arial"/>
              </a:rPr>
              <a:t> F</a:t>
            </a:r>
            <a:r>
              <a:rPr lang="en-US" altLang="ja-JP" sz="1200" baseline="-25000" dirty="0">
                <a:latin typeface="Arial"/>
                <a:cs typeface="Arial"/>
              </a:rPr>
              <a:t>1</a:t>
            </a:r>
            <a:r>
              <a:rPr lang="en-US" altLang="ja-JP" sz="1200" dirty="0">
                <a:latin typeface="Arial"/>
                <a:cs typeface="Arial"/>
              </a:rPr>
              <a:t> compared with wild type F</a:t>
            </a:r>
            <a:r>
              <a:rPr lang="en-US" altLang="ja-JP" sz="1200" baseline="-25000" dirty="0">
                <a:latin typeface="Arial"/>
                <a:cs typeface="Arial"/>
              </a:rPr>
              <a:t>1</a:t>
            </a:r>
            <a:r>
              <a:rPr lang="en-US" altLang="ja-JP" sz="1200" dirty="0">
                <a:latin typeface="Arial"/>
                <a:cs typeface="Arial"/>
              </a:rPr>
              <a:t>. Expression levels in Col, C24, C24xCol, </a:t>
            </a:r>
            <a:r>
              <a:rPr lang="en-US" altLang="ja-JP" sz="1200" i="1" dirty="0">
                <a:latin typeface="Arial"/>
                <a:cs typeface="Arial"/>
              </a:rPr>
              <a:t>ddm1</a:t>
            </a:r>
            <a:r>
              <a:rPr lang="en-US" altLang="ja-JP" sz="1200" dirty="0">
                <a:latin typeface="Arial"/>
                <a:cs typeface="Arial"/>
              </a:rPr>
              <a:t>Col, </a:t>
            </a:r>
            <a:r>
              <a:rPr lang="en-US" altLang="ja-JP" sz="1200" i="1" dirty="0">
                <a:latin typeface="Arial"/>
                <a:cs typeface="Arial"/>
              </a:rPr>
              <a:t>ddm1</a:t>
            </a:r>
            <a:r>
              <a:rPr lang="en-US" altLang="ja-JP" sz="1200" dirty="0">
                <a:latin typeface="Arial"/>
                <a:cs typeface="Arial"/>
              </a:rPr>
              <a:t>C24, </a:t>
            </a:r>
            <a:r>
              <a:rPr lang="en-US" altLang="ja-JP" sz="1200" i="1" dirty="0">
                <a:latin typeface="Arial"/>
                <a:cs typeface="Arial"/>
              </a:rPr>
              <a:t>ddm1</a:t>
            </a:r>
            <a:r>
              <a:rPr lang="en-US" altLang="ja-JP" sz="1200" dirty="0">
                <a:latin typeface="Arial"/>
                <a:cs typeface="Arial"/>
              </a:rPr>
              <a:t>C24xCol are derived </a:t>
            </a:r>
            <a:r>
              <a:rPr lang="en-US" altLang="ja-JP" sz="1200" dirty="0" smtClean="0">
                <a:latin typeface="Arial"/>
                <a:cs typeface="Arial"/>
              </a:rPr>
              <a:t>[27]. </a:t>
            </a:r>
            <a:r>
              <a:rPr lang="en-US" altLang="ja-JP" sz="1200" dirty="0">
                <a:latin typeface="Arial"/>
                <a:cs typeface="Arial"/>
              </a:rPr>
              <a:t>Different red/ green colors indicate the fold change (up/down) from the MPV.</a:t>
            </a:r>
            <a:endParaRPr lang="ja-JP" altLang="ja-JP" sz="1200" dirty="0">
              <a:latin typeface="Arial"/>
              <a:cs typeface="Arial"/>
            </a:endParaRPr>
          </a:p>
          <a:p>
            <a:r>
              <a:rPr lang="en-US" altLang="ja-JP" sz="1200" dirty="0">
                <a:latin typeface="Arial"/>
                <a:cs typeface="Arial"/>
              </a:rPr>
              <a:t> </a:t>
            </a:r>
            <a:endParaRPr lang="ja-JP" altLang="ja-JP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705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2455863" y="1706563"/>
            <a:ext cx="4232275" cy="2868612"/>
            <a:chOff x="2455863" y="1706563"/>
            <a:chExt cx="4232275" cy="2868612"/>
          </a:xfrm>
        </p:grpSpPr>
        <p:grpSp>
          <p:nvGrpSpPr>
            <p:cNvPr id="5" name="図形グループ 14"/>
            <p:cNvGrpSpPr>
              <a:grpSpLocks/>
            </p:cNvGrpSpPr>
            <p:nvPr/>
          </p:nvGrpSpPr>
          <p:grpSpPr bwMode="auto">
            <a:xfrm flipH="1">
              <a:off x="2455863" y="2093913"/>
              <a:ext cx="4232275" cy="2481262"/>
              <a:chOff x="1797348" y="3162750"/>
              <a:chExt cx="4232572" cy="2481978"/>
            </a:xfrm>
          </p:grpSpPr>
          <p:pic>
            <p:nvPicPr>
              <p:cNvPr id="9" name="図 8" descr="14.2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7632" y="3162750"/>
                <a:ext cx="2592288" cy="2481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図 1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7348" y="3203589"/>
                <a:ext cx="1676400" cy="240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" name="正方形/長方形 5"/>
            <p:cNvSpPr/>
            <p:nvPr/>
          </p:nvSpPr>
          <p:spPr bwMode="auto">
            <a:xfrm flipH="1">
              <a:off x="5033963" y="2127250"/>
              <a:ext cx="1595437" cy="2432050"/>
            </a:xfrm>
            <a:prstGeom prst="rect">
              <a:avLst/>
            </a:prstGeom>
            <a:noFill/>
            <a:ln w="5715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7" name="正方形/長方形 6"/>
            <p:cNvSpPr/>
            <p:nvPr/>
          </p:nvSpPr>
          <p:spPr bwMode="auto">
            <a:xfrm flipH="1">
              <a:off x="3371850" y="2127250"/>
              <a:ext cx="1597025" cy="2432050"/>
            </a:xfrm>
            <a:prstGeom prst="rect">
              <a:avLst/>
            </a:prstGeom>
            <a:noFill/>
            <a:ln w="571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 flipH="1">
              <a:off x="2479675" y="2127250"/>
              <a:ext cx="827088" cy="2432050"/>
            </a:xfrm>
            <a:prstGeom prst="rect">
              <a:avLst/>
            </a:prstGeom>
            <a:noFill/>
            <a:ln w="5715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" name="テキスト ボックス 24"/>
            <p:cNvSpPr txBox="1">
              <a:spLocks noChangeArrowheads="1"/>
            </p:cNvSpPr>
            <p:nvPr/>
          </p:nvSpPr>
          <p:spPr bwMode="auto">
            <a:xfrm>
              <a:off x="5540375" y="1706563"/>
              <a:ext cx="56991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0000FF"/>
                  </a:solidFill>
                  <a:latin typeface="Arial" charset="0"/>
                </a:rPr>
                <a:t>#19</a:t>
              </a:r>
              <a:endParaRPr lang="ja-JP" altLang="en-US" sz="180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12" name="テキスト ボックス 25"/>
            <p:cNvSpPr txBox="1">
              <a:spLocks noChangeArrowheads="1"/>
            </p:cNvSpPr>
            <p:nvPr/>
          </p:nvSpPr>
          <p:spPr bwMode="auto">
            <a:xfrm>
              <a:off x="3951288" y="1706563"/>
              <a:ext cx="4413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FF0000"/>
                  </a:solidFill>
                  <a:latin typeface="Arial" charset="0"/>
                </a:rPr>
                <a:t>#9</a:t>
              </a:r>
              <a:endParaRPr lang="ja-JP" altLang="en-US" sz="18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13" name="テキスト ボックス 26"/>
            <p:cNvSpPr txBox="1">
              <a:spLocks noChangeArrowheads="1"/>
            </p:cNvSpPr>
            <p:nvPr/>
          </p:nvSpPr>
          <p:spPr bwMode="auto">
            <a:xfrm>
              <a:off x="2636838" y="1706563"/>
              <a:ext cx="5445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008000"/>
                  </a:solidFill>
                  <a:latin typeface="Arial" charset="0"/>
                </a:rPr>
                <a:t>WT</a:t>
              </a:r>
              <a:endParaRPr lang="ja-JP" altLang="en-US" sz="1800">
                <a:solidFill>
                  <a:srgbClr val="008000"/>
                </a:solidFill>
                <a:latin typeface="Arial" charset="0"/>
              </a:endParaRPr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1784741" y="4913787"/>
            <a:ext cx="55745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Arial"/>
                <a:cs typeface="Arial"/>
              </a:rPr>
              <a:t>Figure </a:t>
            </a:r>
            <a:r>
              <a:rPr lang="en-US" altLang="ja-JP" sz="1200" b="1" dirty="0" smtClean="0">
                <a:latin typeface="Arial"/>
                <a:cs typeface="Arial"/>
              </a:rPr>
              <a:t>S2. </a:t>
            </a:r>
            <a:r>
              <a:rPr lang="en-US" altLang="ja-JP" sz="1200" dirty="0">
                <a:latin typeface="Arial"/>
                <a:cs typeface="Arial"/>
              </a:rPr>
              <a:t>Plant phenotypes of transgenic </a:t>
            </a:r>
            <a:r>
              <a:rPr lang="en-US" altLang="ja-JP" sz="1200" dirty="0" smtClean="0">
                <a:latin typeface="Arial"/>
                <a:cs typeface="Arial"/>
              </a:rPr>
              <a:t>plant lines </a:t>
            </a:r>
            <a:r>
              <a:rPr lang="en-US" altLang="ja-JP" sz="1200" dirty="0">
                <a:latin typeface="Arial"/>
                <a:cs typeface="Arial"/>
              </a:rPr>
              <a:t>of #9 and #19 at </a:t>
            </a:r>
            <a:r>
              <a:rPr lang="en-US" altLang="ja-JP" sz="1200" dirty="0" smtClean="0">
                <a:latin typeface="Arial"/>
                <a:cs typeface="Arial"/>
              </a:rPr>
              <a:t>21 </a:t>
            </a:r>
            <a:r>
              <a:rPr lang="en-US" altLang="ja-JP" sz="1200" dirty="0">
                <a:latin typeface="Arial"/>
                <a:cs typeface="Arial"/>
              </a:rPr>
              <a:t>DAS.</a:t>
            </a:r>
            <a:endParaRPr lang="ja-JP" altLang="ja-JP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61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2744548" y="483581"/>
            <a:ext cx="3654905" cy="4728765"/>
            <a:chOff x="2336166" y="471311"/>
            <a:chExt cx="4337683" cy="5612152"/>
          </a:xfrm>
        </p:grpSpPr>
        <p:grpSp>
          <p:nvGrpSpPr>
            <p:cNvPr id="4" name="図形グループ 36"/>
            <p:cNvGrpSpPr>
              <a:grpSpLocks/>
            </p:cNvGrpSpPr>
            <p:nvPr/>
          </p:nvGrpSpPr>
          <p:grpSpPr bwMode="auto">
            <a:xfrm>
              <a:off x="2449792" y="471311"/>
              <a:ext cx="4224057" cy="5153202"/>
              <a:chOff x="1896312" y="916661"/>
              <a:chExt cx="4225088" cy="5153939"/>
            </a:xfrm>
          </p:grpSpPr>
          <p:grpSp>
            <p:nvGrpSpPr>
              <p:cNvPr id="5" name="図形グループ 31"/>
              <p:cNvGrpSpPr>
                <a:grpSpLocks/>
              </p:cNvGrpSpPr>
              <p:nvPr/>
            </p:nvGrpSpPr>
            <p:grpSpPr bwMode="auto">
              <a:xfrm>
                <a:off x="2105991" y="3665851"/>
                <a:ext cx="3979206" cy="433215"/>
                <a:chOff x="2105991" y="3634108"/>
                <a:chExt cx="3979206" cy="433215"/>
              </a:xfrm>
            </p:grpSpPr>
            <p:sp>
              <p:nvSpPr>
                <p:cNvPr id="32" name="テキスト ボックス 5"/>
                <p:cNvSpPr txBox="1">
                  <a:spLocks noChangeArrowheads="1"/>
                </p:cNvSpPr>
                <p:nvPr/>
              </p:nvSpPr>
              <p:spPr bwMode="auto">
                <a:xfrm>
                  <a:off x="2105991" y="3665466"/>
                  <a:ext cx="490146" cy="40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>
                      <a:latin typeface="Arial"/>
                      <a:cs typeface="Arial"/>
                    </a:rPr>
                    <a:t>#9</a:t>
                  </a:r>
                  <a:endParaRPr lang="ja-JP" altLang="en-US" sz="1600">
                    <a:latin typeface="Arial"/>
                    <a:cs typeface="Arial"/>
                  </a:endParaRPr>
                </a:p>
              </p:txBody>
            </p:sp>
            <p:pic>
              <p:nvPicPr>
                <p:cNvPr id="33" name="図 7" descr="Ex1.jp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3634108"/>
                  <a:ext cx="3456384" cy="4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6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3718912" y="916661"/>
                <a:ext cx="331379" cy="401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000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>
                    <a:latin typeface="Arial" charset="0"/>
                  </a:rPr>
                  <a:t>2</a:t>
                </a:r>
                <a:endParaRPr lang="ja-JP" altLang="en-US" sz="1600">
                  <a:latin typeface="Arial" charset="0"/>
                </a:endParaRPr>
              </a:p>
            </p:txBody>
          </p:sp>
          <p:sp>
            <p:nvSpPr>
              <p:cNvPr id="7" name="テキスト ボックス 9"/>
              <p:cNvSpPr txBox="1">
                <a:spLocks noChangeArrowheads="1"/>
              </p:cNvSpPr>
              <p:nvPr/>
            </p:nvSpPr>
            <p:spPr bwMode="auto">
              <a:xfrm>
                <a:off x="2876827" y="916661"/>
                <a:ext cx="331379" cy="401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000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 dirty="0">
                    <a:latin typeface="Arial" charset="0"/>
                  </a:rPr>
                  <a:t>1</a:t>
                </a:r>
                <a:endParaRPr lang="ja-JP" altLang="en-US" sz="1600" dirty="0">
                  <a:latin typeface="Arial" charset="0"/>
                </a:endParaRPr>
              </a:p>
            </p:txBody>
          </p:sp>
          <p:sp>
            <p:nvSpPr>
              <p:cNvPr id="8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4560997" y="916661"/>
                <a:ext cx="331379" cy="401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000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>
                    <a:latin typeface="Arial" charset="0"/>
                  </a:rPr>
                  <a:t>3</a:t>
                </a:r>
                <a:endParaRPr lang="ja-JP" altLang="en-US" sz="1600">
                  <a:latin typeface="Arial" charset="0"/>
                </a:endParaRPr>
              </a:p>
            </p:txBody>
          </p:sp>
          <p:sp>
            <p:nvSpPr>
              <p:cNvPr id="9" name="テキスト ボックス 11"/>
              <p:cNvSpPr txBox="1">
                <a:spLocks noChangeArrowheads="1"/>
              </p:cNvSpPr>
              <p:nvPr/>
            </p:nvSpPr>
            <p:spPr bwMode="auto">
              <a:xfrm>
                <a:off x="5403081" y="916661"/>
                <a:ext cx="331379" cy="401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000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>
                    <a:latin typeface="Arial" charset="0"/>
                  </a:rPr>
                  <a:t>4</a:t>
                </a:r>
                <a:endParaRPr lang="ja-JP" altLang="en-US" sz="1600">
                  <a:latin typeface="Arial" charset="0"/>
                </a:endParaRPr>
              </a:p>
            </p:txBody>
          </p:sp>
          <p:grpSp>
            <p:nvGrpSpPr>
              <p:cNvPr id="10" name="図形グループ 33"/>
              <p:cNvGrpSpPr>
                <a:grpSpLocks/>
              </p:cNvGrpSpPr>
              <p:nvPr/>
            </p:nvGrpSpPr>
            <p:grpSpPr bwMode="auto">
              <a:xfrm>
                <a:off x="1970526" y="4857219"/>
                <a:ext cx="4114671" cy="433215"/>
                <a:chOff x="1970526" y="4790882"/>
                <a:chExt cx="4114671" cy="433215"/>
              </a:xfrm>
            </p:grpSpPr>
            <p:sp>
              <p:nvSpPr>
                <p:cNvPr id="30" name="テキスト ボックス 13"/>
                <p:cNvSpPr txBox="1">
                  <a:spLocks noChangeArrowheads="1"/>
                </p:cNvSpPr>
                <p:nvPr/>
              </p:nvSpPr>
              <p:spPr bwMode="auto">
                <a:xfrm>
                  <a:off x="1970526" y="4822240"/>
                  <a:ext cx="625611" cy="40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>
                      <a:latin typeface="Arial"/>
                      <a:cs typeface="Arial"/>
                    </a:rPr>
                    <a:t>#14</a:t>
                  </a:r>
                </a:p>
              </p:txBody>
            </p:sp>
            <p:pic>
              <p:nvPicPr>
                <p:cNvPr id="31" name="図 14" descr="20.jpg"/>
                <p:cNvPicPr>
                  <a:picLocks noChangeAspect="1"/>
                </p:cNvPicPr>
                <p:nvPr/>
              </p:nvPicPr>
              <p:blipFill>
                <a:blip r:embed="rId3">
                  <a:lum bright="1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4790882"/>
                  <a:ext cx="3456384" cy="4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" name="図形グループ 32"/>
              <p:cNvGrpSpPr>
                <a:grpSpLocks/>
              </p:cNvGrpSpPr>
              <p:nvPr/>
            </p:nvGrpSpPr>
            <p:grpSpPr bwMode="auto">
              <a:xfrm>
                <a:off x="1970526" y="4264643"/>
                <a:ext cx="4114671" cy="430107"/>
                <a:chOff x="1970526" y="4217926"/>
                <a:chExt cx="4114671" cy="430107"/>
              </a:xfrm>
            </p:grpSpPr>
            <p:sp>
              <p:nvSpPr>
                <p:cNvPr id="28" name="テキスト ボックス 15"/>
                <p:cNvSpPr txBox="1">
                  <a:spLocks noChangeArrowheads="1"/>
                </p:cNvSpPr>
                <p:nvPr/>
              </p:nvSpPr>
              <p:spPr bwMode="auto">
                <a:xfrm>
                  <a:off x="1970526" y="4246176"/>
                  <a:ext cx="625611" cy="40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>
                      <a:latin typeface="Arial"/>
                      <a:cs typeface="Arial"/>
                    </a:rPr>
                    <a:t>#13</a:t>
                  </a:r>
                  <a:endParaRPr lang="ja-JP" altLang="en-US" sz="1600">
                    <a:latin typeface="Arial"/>
                    <a:cs typeface="Arial"/>
                  </a:endParaRPr>
                </a:p>
              </p:txBody>
            </p:sp>
            <p:pic>
              <p:nvPicPr>
                <p:cNvPr id="29" name="図 20" descr="7.jpg"/>
                <p:cNvPicPr>
                  <a:picLocks noChangeAspect="1"/>
                </p:cNvPicPr>
                <p:nvPr/>
              </p:nvPicPr>
              <p:blipFill>
                <a:blip r:embed="rId4">
                  <a:lum bright="2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464"/>
                <a:stretch>
                  <a:fillRect/>
                </a:stretch>
              </p:blipFill>
              <p:spPr bwMode="auto">
                <a:xfrm>
                  <a:off x="2628813" y="4217926"/>
                  <a:ext cx="3456384" cy="425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2" name="図形グループ 28"/>
              <p:cNvGrpSpPr>
                <a:grpSpLocks/>
              </p:cNvGrpSpPr>
              <p:nvPr/>
            </p:nvGrpSpPr>
            <p:grpSpPr bwMode="auto">
              <a:xfrm>
                <a:off x="2105991" y="1928644"/>
                <a:ext cx="3979206" cy="421979"/>
                <a:chOff x="2105991" y="1905916"/>
                <a:chExt cx="3979206" cy="421979"/>
              </a:xfrm>
            </p:grpSpPr>
            <p:pic>
              <p:nvPicPr>
                <p:cNvPr id="26" name="Picture 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1905916"/>
                  <a:ext cx="3456384" cy="4095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テキスト ボックス 21"/>
                <p:cNvSpPr txBox="1">
                  <a:spLocks noChangeArrowheads="1"/>
                </p:cNvSpPr>
                <p:nvPr/>
              </p:nvSpPr>
              <p:spPr bwMode="auto">
                <a:xfrm>
                  <a:off x="2105991" y="1926037"/>
                  <a:ext cx="490146" cy="4018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>
                      <a:latin typeface="Arial"/>
                      <a:cs typeface="Arial"/>
                    </a:rPr>
                    <a:t>#5</a:t>
                  </a:r>
                  <a:endParaRPr lang="ja-JP" alt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3" name="図形グループ 27"/>
              <p:cNvGrpSpPr>
                <a:grpSpLocks/>
              </p:cNvGrpSpPr>
              <p:nvPr/>
            </p:nvGrpSpPr>
            <p:grpSpPr bwMode="auto">
              <a:xfrm>
                <a:off x="2105991" y="1329852"/>
                <a:ext cx="3933261" cy="433215"/>
                <a:chOff x="2105991" y="1329852"/>
                <a:chExt cx="3933261" cy="433215"/>
              </a:xfrm>
            </p:grpSpPr>
            <p:pic>
              <p:nvPicPr>
                <p:cNvPr id="24" name="図 6" descr="5.jp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1329852"/>
                  <a:ext cx="3410439" cy="4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5" name="テキスト ボックス 24"/>
                <p:cNvSpPr txBox="1">
                  <a:spLocks noChangeArrowheads="1"/>
                </p:cNvSpPr>
                <p:nvPr/>
              </p:nvSpPr>
              <p:spPr bwMode="auto">
                <a:xfrm>
                  <a:off x="2105991" y="1361210"/>
                  <a:ext cx="490146" cy="40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 dirty="0">
                      <a:latin typeface="Arial"/>
                      <a:cs typeface="Arial"/>
                    </a:rPr>
                    <a:t>#4</a:t>
                  </a:r>
                  <a:endParaRPr lang="ja-JP" altLang="en-US" sz="1600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4" name="図形グループ 34"/>
              <p:cNvGrpSpPr>
                <a:grpSpLocks/>
              </p:cNvGrpSpPr>
              <p:nvPr/>
            </p:nvGrpSpPr>
            <p:grpSpPr bwMode="auto">
              <a:xfrm>
                <a:off x="1896312" y="5456012"/>
                <a:ext cx="4188885" cy="433215"/>
                <a:chOff x="1896312" y="5456012"/>
                <a:chExt cx="4188885" cy="433215"/>
              </a:xfrm>
            </p:grpSpPr>
            <p:pic>
              <p:nvPicPr>
                <p:cNvPr id="22" name="図 12" descr="21.jpg"/>
                <p:cNvPicPr>
                  <a:picLocks noChangeAspect="1"/>
                </p:cNvPicPr>
                <p:nvPr/>
              </p:nvPicPr>
              <p:blipFill>
                <a:blip r:embed="rId7">
                  <a:lum bright="1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5456012"/>
                  <a:ext cx="3456384" cy="4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テキスト ボックス 23"/>
                <p:cNvSpPr txBox="1">
                  <a:spLocks noChangeArrowheads="1"/>
                </p:cNvSpPr>
                <p:nvPr/>
              </p:nvSpPr>
              <p:spPr bwMode="auto">
                <a:xfrm>
                  <a:off x="1896312" y="5487370"/>
                  <a:ext cx="699825" cy="40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ja-JP" altLang="en-US" sz="1600" dirty="0">
                      <a:latin typeface="Arial"/>
                      <a:cs typeface="Arial"/>
                    </a:rPr>
                    <a:t> </a:t>
                  </a:r>
                  <a:r>
                    <a:rPr lang="en-US" altLang="ja-JP" sz="1600" dirty="0">
                      <a:latin typeface="Arial"/>
                      <a:cs typeface="Arial"/>
                    </a:rPr>
                    <a:t>#20</a:t>
                  </a:r>
                  <a:endParaRPr lang="ja-JP" altLang="en-US" sz="1600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5" name="図形グループ 30"/>
              <p:cNvGrpSpPr>
                <a:grpSpLocks/>
              </p:cNvGrpSpPr>
              <p:nvPr/>
            </p:nvGrpSpPr>
            <p:grpSpPr bwMode="auto">
              <a:xfrm>
                <a:off x="2105991" y="3067059"/>
                <a:ext cx="3979206" cy="433215"/>
                <a:chOff x="2105991" y="3062690"/>
                <a:chExt cx="3979206" cy="433215"/>
              </a:xfrm>
            </p:grpSpPr>
            <p:pic>
              <p:nvPicPr>
                <p:cNvPr id="20" name="図 4" descr="8.jpg"/>
                <p:cNvPicPr>
                  <a:picLocks noChangeAspect="1"/>
                </p:cNvPicPr>
                <p:nvPr/>
              </p:nvPicPr>
              <p:blipFill>
                <a:blip r:embed="rId8">
                  <a:lum bright="1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3062690"/>
                  <a:ext cx="3456384" cy="4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テキスト ボックス 24"/>
                <p:cNvSpPr txBox="1">
                  <a:spLocks noChangeArrowheads="1"/>
                </p:cNvSpPr>
                <p:nvPr/>
              </p:nvSpPr>
              <p:spPr bwMode="auto">
                <a:xfrm>
                  <a:off x="2105991" y="3094048"/>
                  <a:ext cx="490146" cy="40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>
                      <a:latin typeface="Arial"/>
                      <a:cs typeface="Arial"/>
                    </a:rPr>
                    <a:t>#8</a:t>
                  </a:r>
                  <a:endParaRPr lang="ja-JP" alt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6" name="図形グループ 29"/>
              <p:cNvGrpSpPr>
                <a:grpSpLocks/>
              </p:cNvGrpSpPr>
              <p:nvPr/>
            </p:nvGrpSpPr>
            <p:grpSpPr bwMode="auto">
              <a:xfrm>
                <a:off x="2105991" y="2504963"/>
                <a:ext cx="3979206" cy="414869"/>
                <a:chOff x="2105991" y="2495290"/>
                <a:chExt cx="3979206" cy="414869"/>
              </a:xfrm>
            </p:grpSpPr>
            <p:pic>
              <p:nvPicPr>
                <p:cNvPr id="18" name="図 3" descr="14.jpg"/>
                <p:cNvPicPr>
                  <a:picLocks noChangeAspect="1"/>
                </p:cNvPicPr>
                <p:nvPr/>
              </p:nvPicPr>
              <p:blipFill>
                <a:blip r:embed="rId9">
                  <a:lum bright="1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8813" y="2495290"/>
                  <a:ext cx="3456384" cy="3953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テキスト ボックス 26"/>
                <p:cNvSpPr txBox="1">
                  <a:spLocks noChangeArrowheads="1"/>
                </p:cNvSpPr>
                <p:nvPr/>
              </p:nvSpPr>
              <p:spPr bwMode="auto">
                <a:xfrm>
                  <a:off x="2105991" y="2508301"/>
                  <a:ext cx="490146" cy="4018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600">
                      <a:latin typeface="Arial"/>
                      <a:cs typeface="Arial"/>
                    </a:rPr>
                    <a:t>#6</a:t>
                  </a:r>
                  <a:endParaRPr lang="ja-JP" altLang="en-US" sz="16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7" name="正方形/長方形 16"/>
              <p:cNvSpPr/>
              <p:nvPr/>
            </p:nvSpPr>
            <p:spPr>
              <a:xfrm>
                <a:off x="5924502" y="1196279"/>
                <a:ext cx="196898" cy="4874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ja-JP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4" name="コンテンツ プレースホルダ 3" descr="013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98" t="52766" r="53510" b="43819"/>
            <a:stretch>
              <a:fillRect/>
            </a:stretch>
          </p:blipFill>
          <p:spPr bwMode="auto">
            <a:xfrm>
              <a:off x="3173413" y="5651500"/>
              <a:ext cx="3328987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テキスト ボックス 33"/>
            <p:cNvSpPr txBox="1">
              <a:spLocks noChangeArrowheads="1"/>
            </p:cNvSpPr>
            <p:nvPr/>
          </p:nvSpPr>
          <p:spPr bwMode="auto">
            <a:xfrm>
              <a:off x="2336166" y="5681663"/>
              <a:ext cx="813279" cy="40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i="1" dirty="0">
                  <a:latin typeface="Arial"/>
                  <a:cs typeface="Arial"/>
                </a:rPr>
                <a:t>IPP2</a:t>
              </a:r>
              <a:endParaRPr lang="ja-JP" altLang="en-US" sz="1600" i="1" dirty="0">
                <a:latin typeface="Arial"/>
                <a:cs typeface="Arial"/>
              </a:endParaRPr>
            </a:p>
          </p:txBody>
        </p:sp>
      </p:grpSp>
      <p:sp>
        <p:nvSpPr>
          <p:cNvPr id="36" name="正方形/長方形 35"/>
          <p:cNvSpPr/>
          <p:nvPr/>
        </p:nvSpPr>
        <p:spPr>
          <a:xfrm>
            <a:off x="1477929" y="5877272"/>
            <a:ext cx="6590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Arial"/>
                <a:cs typeface="Arial"/>
              </a:rPr>
              <a:t>Figure </a:t>
            </a:r>
            <a:r>
              <a:rPr lang="en-US" altLang="ja-JP" sz="1200" b="1" dirty="0" smtClean="0">
                <a:latin typeface="Arial"/>
                <a:cs typeface="Arial"/>
              </a:rPr>
              <a:t>S3. </a:t>
            </a:r>
            <a:r>
              <a:rPr lang="en-US" altLang="ja-JP" sz="1200" dirty="0">
                <a:latin typeface="Arial"/>
                <a:cs typeface="Arial"/>
              </a:rPr>
              <a:t>Confirmation of </a:t>
            </a:r>
            <a:r>
              <a:rPr lang="en-US" altLang="ja-JP" sz="1200" dirty="0" smtClean="0">
                <a:latin typeface="Arial"/>
                <a:cs typeface="Arial"/>
              </a:rPr>
              <a:t>transgene expression levels by </a:t>
            </a:r>
            <a:r>
              <a:rPr lang="en-US" altLang="ja-JP" sz="1200" dirty="0">
                <a:latin typeface="Arial"/>
                <a:cs typeface="Arial"/>
              </a:rPr>
              <a:t>RT-PCR. </a:t>
            </a:r>
            <a:r>
              <a:rPr lang="en-US" altLang="ja-JP" sz="1200" i="1" dirty="0">
                <a:latin typeface="Arial"/>
                <a:cs typeface="Arial"/>
              </a:rPr>
              <a:t>ISOPENTENYL PYROPHOSPHATE:DIMETHYLALLYL PYROPHOSPHATE ISOMERASE </a:t>
            </a:r>
            <a:r>
              <a:rPr lang="en-US" altLang="ja-JP" sz="1200" i="1" dirty="0" smtClean="0">
                <a:latin typeface="Arial"/>
                <a:cs typeface="Arial"/>
              </a:rPr>
              <a:t>2 </a:t>
            </a:r>
            <a:r>
              <a:rPr lang="en-US" altLang="ja-JP" sz="1200" dirty="0" smtClean="0">
                <a:latin typeface="Arial"/>
                <a:cs typeface="Arial"/>
              </a:rPr>
              <a:t>(</a:t>
            </a:r>
            <a:r>
              <a:rPr lang="en-US" altLang="ja-JP" sz="1200" i="1" dirty="0" smtClean="0">
                <a:latin typeface="Arial"/>
                <a:cs typeface="Arial"/>
              </a:rPr>
              <a:t>IPP2)</a:t>
            </a:r>
            <a:r>
              <a:rPr lang="en-US" altLang="ja-JP" sz="1200" dirty="0" smtClean="0">
                <a:latin typeface="Arial"/>
                <a:cs typeface="Arial"/>
              </a:rPr>
              <a:t> was used as a control. </a:t>
            </a:r>
            <a:r>
              <a:rPr lang="en-US" altLang="ja-JP" sz="1200" dirty="0">
                <a:latin typeface="Arial"/>
                <a:cs typeface="Arial"/>
              </a:rPr>
              <a:t>1-3, transgenic plants; 4, Non-transgenic controls.  </a:t>
            </a:r>
            <a:endParaRPr lang="ja-JP" altLang="ja-JP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599599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15447</TotalTime>
  <Words>232</Words>
  <Application>Microsoft Macintosh PowerPoint</Application>
  <PresentationFormat>画面に合わせる (4:3)</PresentationFormat>
  <Paragraphs>85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Fujimoto</cp:lastModifiedBy>
  <cp:revision>154</cp:revision>
  <dcterms:created xsi:type="dcterms:W3CDTF">2019-10-12T11:32:00Z</dcterms:created>
  <dcterms:modified xsi:type="dcterms:W3CDTF">2020-02-12T15:25:31Z</dcterms:modified>
</cp:coreProperties>
</file>